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3" r:id="rId4"/>
    <p:sldId id="264" r:id="rId5"/>
    <p:sldId id="261" r:id="rId6"/>
    <p:sldId id="257" r:id="rId7"/>
    <p:sldId id="260" r:id="rId8"/>
    <p:sldId id="258" r:id="rId9"/>
    <p:sldId id="265" r:id="rId10"/>
    <p:sldId id="267" r:id="rId11"/>
    <p:sldId id="266" r:id="rId12"/>
    <p:sldId id="259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79"/>
  </p:normalViewPr>
  <p:slideViewPr>
    <p:cSldViewPr snapToGrid="0" snapToObjects="1">
      <p:cViewPr varScale="1">
        <p:scale>
          <a:sx n="90" d="100"/>
          <a:sy n="90" d="100"/>
        </p:scale>
        <p:origin x="23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ACB7A-2101-3F46-A639-5963668E4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D02D77-91C8-D14E-9535-E74FAD31F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E22AB-6411-7B48-A35A-E642D352F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7B83-401E-3440-B970-45AE23523266}" type="datetimeFigureOut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90D20-E188-B04B-BF27-C411EAECE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88871-72C9-714B-89E9-3EE6BF86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C3BA-3761-3C46-ADAF-4FD063AE8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90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885A2-2C07-134C-88A5-5640BBD81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89D1A9-7F8D-8046-AABB-991F2135CF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404FC-7485-E64D-98D8-650505CB2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7B83-401E-3440-B970-45AE23523266}" type="datetimeFigureOut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FD38F-D2FD-B946-BEFA-E5C5AE91C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F6A2E-1476-4343-9887-79FAF5D1F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C3BA-3761-3C46-ADAF-4FD063AE8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3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E9F08A-A5DF-3E4F-A498-723BE12A3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2C136E-5A0E-5341-B8C5-880B320201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4B142-0752-3142-B1D6-327D18D13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7B83-401E-3440-B970-45AE23523266}" type="datetimeFigureOut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2DD96-C026-BF4E-8CDF-9386F86EF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FA2E2-C73B-3C48-AE9B-089877137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C3BA-3761-3C46-ADAF-4FD063AE8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9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BC25E-1128-8C49-9894-1204DCF75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9E075-D140-E848-9888-95CA65826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4EB5C-218C-9545-AA11-C48206F44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7B83-401E-3440-B970-45AE23523266}" type="datetimeFigureOut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4EB7C-9C48-7347-8A0E-DA65F8E9B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099CE-92A0-EC40-88CC-6281BC9E7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C3BA-3761-3C46-ADAF-4FD063AE8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93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1FC5D-7F36-5D43-A513-378A3CDB0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58CF6-8260-1840-B5F3-B9EAFA56A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F1553-6BC4-5245-AE80-FBEC6029F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7B83-401E-3440-B970-45AE23523266}" type="datetimeFigureOut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C8622-7289-B84E-B236-53D96658F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AE141-0DD6-6B4D-8830-25EAA98FC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C3BA-3761-3C46-ADAF-4FD063AE8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45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D154A-424E-454D-B724-FF9566946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ADAE1-A2CD-3146-B75B-520B41A3B2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E56A45-9962-C145-8C00-82C3B203C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7CFCE-922A-4840-BE50-32E4066C2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7B83-401E-3440-B970-45AE23523266}" type="datetimeFigureOut">
              <a:rPr lang="en-US" smtClean="0"/>
              <a:t>4/20/21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1B40DA-CD70-B442-A018-FA9CFD33D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0930A2-E841-DB4C-80F3-A636977FF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C3BA-3761-3C46-ADAF-4FD063AE8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64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27B9C-47CA-6244-988E-B36E654F7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014E5-E273-0647-BB18-FCDB2DD62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1EAF74-8FC1-EB4B-A265-07B6C77B0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329B80-C93B-274B-8B2C-FBAFF33548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C794D3-F8A3-8A4A-AD13-1391090923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39F467-9347-5741-81FC-00784C445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7B83-401E-3440-B970-45AE23523266}" type="datetimeFigureOut">
              <a:rPr lang="en-US" smtClean="0"/>
              <a:t>4/20/21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EEB1C0-BDAC-264A-893C-AD0990C75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A7C200-1F4E-114E-BCE1-97DB8ECD7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C3BA-3761-3C46-ADAF-4FD063AE8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5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648F4-65F9-9841-82B5-DAFAEDF22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7050C5-D392-064B-801E-F94B52C56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7B83-401E-3440-B970-45AE23523266}" type="datetimeFigureOut">
              <a:rPr lang="en-US" smtClean="0"/>
              <a:t>4/20/21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B1A101-B08A-664F-8EE8-9CECC78C1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78D397-3B9E-E041-B0EC-DCEE5E470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C3BA-3761-3C46-ADAF-4FD063AE8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09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C3074E-61C9-864A-8D00-AFA38B450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7B83-401E-3440-B970-45AE23523266}" type="datetimeFigureOut">
              <a:rPr lang="en-US" smtClean="0"/>
              <a:t>4/20/21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F9FBFF-0010-4442-9D05-6F84D5724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26D318-2D61-4545-BF18-8F08B862E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C3BA-3761-3C46-ADAF-4FD063AE8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044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C5AB3-3E7D-B14D-BA2D-5E268F292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F6A06-6647-3C43-8EA7-0A5EB93B7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829AA6-FCC1-974A-9682-72D9E0A1DE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5F4CF6-F076-BC4C-9D02-5AD504019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7B83-401E-3440-B970-45AE23523266}" type="datetimeFigureOut">
              <a:rPr lang="en-US" smtClean="0"/>
              <a:t>4/20/21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EAFE15-FD5B-6F4B-8B36-EF9A85736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A13E8F-C285-5A42-B9ED-AF9400BD4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C3BA-3761-3C46-ADAF-4FD063AE8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98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B05FC-5569-5344-9F63-07E20A324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B91389-6FCF-3A46-AC91-4ADDF11FA6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F4506E-7101-C14D-B1FA-C43EFB6F9D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008-CACF-0543-A2C7-FE982A054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7B83-401E-3440-B970-45AE23523266}" type="datetimeFigureOut">
              <a:rPr lang="en-US" smtClean="0"/>
              <a:t>4/20/21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98D2D7-7009-1749-B2E4-D88542B6A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BA1FC-5F0D-8046-A056-15C9182E0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C3BA-3761-3C46-ADAF-4FD063AE8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3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AC0647-5AC5-4C4B-9A4C-E39C55548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DD2D0-C7D9-A34E-90C5-9CB1C0C3F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93C3D-65A9-7643-9D9F-33735BC5B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F7B83-401E-3440-B970-45AE23523266}" type="datetimeFigureOut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0C72D-C175-CD4A-ADA3-C7F6AF6D7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46F48-B7BF-F448-89AC-A5EB99440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7C3BA-3761-3C46-ADAF-4FD063AE8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6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x.com/help/acx-audio-submission-requirements/201456300#top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chaparral/2927409019/in/photolist-5sFJHi-GwHGKC-Erp2sE-2H8RgP-2dSjgCT-bpd7fX-2KtYUY-qeUkFV-8o6WD1-8yPuyu-rGoSvK-2gZ9ezR-8Ec3BY-52HrC-7Lo6T6-rYHPkf-RGZndN-4mj6r3-5XA47p-4wvQkc-fAA3eJ-9tdkxg-6V8jBb-6V2LEi-8ZUKka-6V7kjy-345KAh-6umvnC-6V2Fuz-CJ8syR-6V7j4N-6V6MnY-6V3c4v-6V3aSP-6V7hLU-FQ4Fg3-5kt72j-G8QwtS-KfqLtm-2kwLmmj-2jKVSgn-2jApFwq-2gGAb7c-2jQduxT-2jRGU83-fk9kTk-2kENbn9-8vzaSs-2aboyfb-fNfHSj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omarsc/4443829219/in/photolist-7LFMBa-2iHSn2j-bkYJ4-aqdiSr-aQybtK-8NNvFG-2euweW-bssD13-duju2n-7gDRNo-Lsdm-aJfnoe-63KJeR-pv1p1c-7dcoy8-Bux3p-63Q2tu-63KJXz-6HxcZp-63KLpR-8zBbx2-bwKVPE-63PYr9-bwKVQo-5mBepo-63KKwp-7dcpvt-mFvf7-bKEDue-6Wry4H-qUM1L9-2jNuRK4-6v3fPX-4QdA6-7q4mh7-Grp7fF-2vcJ53-6A4XCv-6SRG1p-BKy1rw-rRLPsi-7GTut6-KpJR4n-2k9cQtt-8hg7m5-97Tzpc-6yF1Bb-7hkrNp-jyDs8s-7yADw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11DE8-607C-0949-A041-FDC48F738A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7329" y="0"/>
            <a:ext cx="6274590" cy="4018341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7200" b="1" dirty="0"/>
              <a:t>Yes I Can </a:t>
            </a:r>
            <a:br>
              <a:rPr lang="en-US" sz="6600" dirty="0"/>
            </a:br>
            <a:r>
              <a:rPr lang="en-US" dirty="0"/>
              <a:t>From Ideas to Print</a:t>
            </a:r>
          </a:p>
        </p:txBody>
      </p:sp>
      <p:pic>
        <p:nvPicPr>
          <p:cNvPr id="5" name="Picture 4" descr="A person holding a camera&#10;&#10;Description automatically generated with low confidence">
            <a:extLst>
              <a:ext uri="{FF2B5EF4-FFF2-40B4-BE49-F238E27FC236}">
                <a16:creationId xmlns:a16="http://schemas.microsoft.com/office/drawing/2014/main" id="{85D628A9-CD6B-864F-973E-50A8ADDD29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4654296" cy="685799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47DAD5E-A280-E74A-9217-63F224CAA5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3411" y="4562378"/>
            <a:ext cx="4162425" cy="218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9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5FEA73-9685-8841-B765-D1F984D4BC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51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7EFAB-2FDA-0B42-8B86-50D2A58D2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Credits…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1">
            <a:hlinkClick r:id="rId2"/>
            <a:extLst>
              <a:ext uri="{FF2B5EF4-FFF2-40B4-BE49-F238E27FC236}">
                <a16:creationId xmlns:a16="http://schemas.microsoft.com/office/drawing/2014/main" id="{7B2B95AB-B19A-1248-BAD4-AE95D9AF5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102" y="2834374"/>
            <a:ext cx="18111304" cy="854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034987C-809F-034E-BB64-D2859BB4DD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317287"/>
              </p:ext>
            </p:extLst>
          </p:nvPr>
        </p:nvGraphicFramePr>
        <p:xfrm>
          <a:off x="1000874" y="2449771"/>
          <a:ext cx="10190252" cy="3503840"/>
        </p:xfrm>
        <a:graphic>
          <a:graphicData uri="http://schemas.openxmlformats.org/drawingml/2006/table">
            <a:tbl>
              <a:tblPr/>
              <a:tblGrid>
                <a:gridCol w="5095126">
                  <a:extLst>
                    <a:ext uri="{9D8B030D-6E8A-4147-A177-3AD203B41FA5}">
                      <a16:colId xmlns:a16="http://schemas.microsoft.com/office/drawing/2014/main" val="1668738763"/>
                    </a:ext>
                  </a:extLst>
                </a:gridCol>
                <a:gridCol w="5095126">
                  <a:extLst>
                    <a:ext uri="{9D8B030D-6E8A-4147-A177-3AD203B41FA5}">
                      <a16:colId xmlns:a16="http://schemas.microsoft.com/office/drawing/2014/main" val="639026022"/>
                    </a:ext>
                  </a:extLst>
                </a:gridCol>
              </a:tblGrid>
              <a:tr h="3489083">
                <a:tc>
                  <a:txBody>
                    <a:bodyPr/>
                    <a:lstStyle/>
                    <a:p>
                      <a:pPr algn="l"/>
                      <a:r>
                        <a:rPr lang="en-GB" sz="3200" b="1" u="sng" dirty="0"/>
                        <a:t>Opening Credits Minimum Requirements</a:t>
                      </a:r>
                      <a:br>
                        <a:rPr lang="en-GB" sz="3200" dirty="0"/>
                      </a:br>
                      <a:r>
                        <a:rPr lang="en-GB" sz="3200" dirty="0"/>
                        <a:t>"[title of audiobook]"</a:t>
                      </a:r>
                      <a:br>
                        <a:rPr lang="en-GB" sz="3200" dirty="0"/>
                      </a:br>
                      <a:r>
                        <a:rPr lang="en-GB" sz="3200" dirty="0"/>
                        <a:t>"(subtitle if applicable)"</a:t>
                      </a:r>
                      <a:br>
                        <a:rPr lang="en-GB" sz="3200" dirty="0"/>
                      </a:br>
                      <a:r>
                        <a:rPr lang="en-GB" sz="3200" dirty="0"/>
                        <a:t>Written by [name of author]</a:t>
                      </a:r>
                      <a:br>
                        <a:rPr lang="en-GB" sz="3200" dirty="0"/>
                      </a:br>
                      <a:r>
                        <a:rPr lang="en-GB" sz="3200" dirty="0"/>
                        <a:t>Narrated by [name of narrator] </a:t>
                      </a:r>
                    </a:p>
                  </a:txBody>
                  <a:tcPr marL="90080" marR="90080" marT="45040" marB="450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u="sng"/>
                        <a:t>Closing Credits Minimum Requirements</a:t>
                      </a:r>
                      <a:br>
                        <a:rPr lang="en-GB" sz="3200"/>
                      </a:br>
                      <a:r>
                        <a:rPr lang="en-GB" sz="3200"/>
                        <a:t>The End </a:t>
                      </a:r>
                      <a:br>
                        <a:rPr lang="en-GB" sz="3200"/>
                      </a:br>
                      <a:br>
                        <a:rPr lang="en-GB" sz="1800"/>
                      </a:br>
                      <a:br>
                        <a:rPr lang="en-GB" sz="1800"/>
                      </a:br>
                      <a:br>
                        <a:rPr lang="en-GB" sz="1800"/>
                      </a:br>
                      <a:endParaRPr lang="en-GB" sz="1800"/>
                    </a:p>
                  </a:txBody>
                  <a:tcPr marL="90080" marR="90080" marT="45040" marB="450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2580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952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E274A1C-BADE-EF46-938B-B6BFEC3CCC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689" y="97822"/>
            <a:ext cx="8086724" cy="663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61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7BD90-96A3-4847-A005-84FEB6ADD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03" y="2884096"/>
            <a:ext cx="4645250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dirty="0"/>
              <a:t>Thank you!</a:t>
            </a:r>
            <a:br>
              <a:rPr lang="en-US" sz="6000" dirty="0"/>
            </a:br>
            <a:br>
              <a:rPr lang="en-US" sz="6000" dirty="0"/>
            </a:br>
            <a:r>
              <a:rPr lang="en-US" dirty="0"/>
              <a:t>Please feel free to contact me:</a:t>
            </a:r>
            <a:br>
              <a:rPr lang="en-US" sz="6000" dirty="0"/>
            </a:br>
            <a:r>
              <a:rPr lang="en-US" sz="3200" dirty="0" err="1"/>
              <a:t>l.Ritchie@chi.ac.uk</a:t>
            </a:r>
            <a:r>
              <a:rPr lang="en-US" sz="3200" dirty="0"/>
              <a:t>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picture containing person, music, bowed instrument, indoor&#10;&#10;Description automatically generated">
            <a:extLst>
              <a:ext uri="{FF2B5EF4-FFF2-40B4-BE49-F238E27FC236}">
                <a16:creationId xmlns:a16="http://schemas.microsoft.com/office/drawing/2014/main" id="{25D89C70-0D40-284C-8AE8-6F4F7FA473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55650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844533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E4B04D-4E04-8549-9017-3AA74F766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TASK: Notice your Patterns</a:t>
            </a:r>
          </a:p>
        </p:txBody>
      </p:sp>
      <p:pic>
        <p:nvPicPr>
          <p:cNvPr id="5" name="Content Placeholder 4" descr="A close-up of a piano keys&#10;&#10;Description automatically generated with low confidence">
            <a:extLst>
              <a:ext uri="{FF2B5EF4-FFF2-40B4-BE49-F238E27FC236}">
                <a16:creationId xmlns:a16="http://schemas.microsoft.com/office/drawing/2014/main" id="{4DBCAEAD-46AC-7C44-92A0-B8C6DDF13E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" r="-81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9CE3A1-2499-D741-81A8-3648B6338FE8}"/>
              </a:ext>
            </a:extLst>
          </p:cNvPr>
          <p:cNvSpPr txBox="1"/>
          <p:nvPr/>
        </p:nvSpPr>
        <p:spPr>
          <a:xfrm>
            <a:off x="7615232" y="1002818"/>
            <a:ext cx="4283277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100" b="1" dirty="0">
                <a:solidFill>
                  <a:srgbClr val="FFFFFF"/>
                </a:solidFill>
              </a:rPr>
              <a:t>Two weeks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1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100" dirty="0">
                <a:solidFill>
                  <a:srgbClr val="FFFFFF"/>
                </a:solidFill>
              </a:rPr>
              <a:t>Observe and make notes: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100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rgbClr val="FFFFFF"/>
                </a:solidFill>
              </a:rPr>
              <a:t>How you work best?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rgbClr val="FFFFFF"/>
                </a:solidFill>
              </a:rPr>
              <a:t>Where you are – location?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rgbClr val="FFFFFF"/>
                </a:solidFill>
              </a:rPr>
              <a:t>When it is?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rgbClr val="FFFFFF"/>
                </a:solidFill>
              </a:rPr>
              <a:t>When roadblocks occur what do you think?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90B63D-C510-CC4C-9A92-F8096A70A271}"/>
              </a:ext>
            </a:extLst>
          </p:cNvPr>
          <p:cNvSpPr txBox="1"/>
          <p:nvPr/>
        </p:nvSpPr>
        <p:spPr>
          <a:xfrm>
            <a:off x="321732" y="6228240"/>
            <a:ext cx="2067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Image CC BY-NC by </a:t>
            </a:r>
            <a:r>
              <a:rPr lang="en-US" sz="1200" dirty="0" err="1">
                <a:hlinkClick r:id="rId3"/>
              </a:rPr>
              <a:t>Chapandra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07426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FF17A-CCFC-2344-B5D6-4B3637537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ACTIVITY: </a:t>
            </a: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F8D0A-A442-0240-BE06-2D3509058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305800" cy="68897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400" dirty="0"/>
              <a:t>Choose a topic that is currently meaningful to you (1 min)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9F7100-22CD-E344-9988-0702737D81CC}"/>
              </a:ext>
            </a:extLst>
          </p:cNvPr>
          <p:cNvSpPr txBox="1"/>
          <p:nvPr/>
        </p:nvSpPr>
        <p:spPr>
          <a:xfrm>
            <a:off x="838200" y="3093630"/>
            <a:ext cx="8305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3400" dirty="0"/>
              <a:t>Write down 5 words that really exemplify or are central to the topic (2 min)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CAD9DB-5C26-D342-BF5C-86006C5BE6EE}"/>
              </a:ext>
            </a:extLst>
          </p:cNvPr>
          <p:cNvSpPr txBox="1"/>
          <p:nvPr/>
        </p:nvSpPr>
        <p:spPr>
          <a:xfrm>
            <a:off x="838200" y="4534435"/>
            <a:ext cx="789146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sz="3400" dirty="0"/>
              <a:t>  Use each of the 5 words in a sentence,</a:t>
            </a:r>
          </a:p>
          <a:p>
            <a:r>
              <a:rPr lang="en-US" sz="3400" dirty="0"/>
              <a:t>      to further explain them and/or give</a:t>
            </a:r>
          </a:p>
          <a:p>
            <a:r>
              <a:rPr lang="en-US" sz="3400" dirty="0"/>
              <a:t>      context. (2 mins)</a:t>
            </a:r>
          </a:p>
        </p:txBody>
      </p:sp>
      <p:pic>
        <p:nvPicPr>
          <p:cNvPr id="7" name="Picture 6" descr="A close-up of a plant&#10;&#10;Description automatically generated with medium confidence">
            <a:extLst>
              <a:ext uri="{FF2B5EF4-FFF2-40B4-BE49-F238E27FC236}">
                <a16:creationId xmlns:a16="http://schemas.microsoft.com/office/drawing/2014/main" id="{0B90A7C7-A7A0-764E-BE43-C84F72C4DD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1225" y="0"/>
            <a:ext cx="2390775" cy="2213844"/>
          </a:xfrm>
          <a:prstGeom prst="rect">
            <a:avLst/>
          </a:prstGeom>
        </p:spPr>
      </p:pic>
      <p:pic>
        <p:nvPicPr>
          <p:cNvPr id="9" name="Picture 8" descr="A picture containing tree, outdoor, green, plant&#10;&#10;Description automatically generated">
            <a:extLst>
              <a:ext uri="{FF2B5EF4-FFF2-40B4-BE49-F238E27FC236}">
                <a16:creationId xmlns:a16="http://schemas.microsoft.com/office/drawing/2014/main" id="{61ABA302-5AC7-5E42-BAA7-52397E0CB7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1225" y="2239693"/>
            <a:ext cx="2390775" cy="2378614"/>
          </a:xfrm>
          <a:prstGeom prst="rect">
            <a:avLst/>
          </a:prstGeom>
        </p:spPr>
      </p:pic>
      <p:pic>
        <p:nvPicPr>
          <p:cNvPr id="11" name="Picture 10" descr="A picture containing tree, outdoor, plant&#10;&#10;Description automatically generated">
            <a:extLst>
              <a:ext uri="{FF2B5EF4-FFF2-40B4-BE49-F238E27FC236}">
                <a16:creationId xmlns:a16="http://schemas.microsoft.com/office/drawing/2014/main" id="{4C5453C9-74EA-A441-B102-3889421240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1225" y="4644156"/>
            <a:ext cx="2390775" cy="221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7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 descr="A picture containing person, indoor, putting, preparing&#10;&#10;Description automatically generated">
            <a:extLst>
              <a:ext uri="{FF2B5EF4-FFF2-40B4-BE49-F238E27FC236}">
                <a16:creationId xmlns:a16="http://schemas.microsoft.com/office/drawing/2014/main" id="{E8471664-446B-EF4C-8CF0-B900D37C41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843711" y="10"/>
            <a:ext cx="639415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FC4016-7364-1649-ADCF-5DD99F1D7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" y="-83807"/>
            <a:ext cx="6643687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+mn-lt"/>
              </a:rPr>
              <a:t>Make your lunch and eat it!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26D316-DCDF-C347-91B0-85CC7330A1AA}"/>
              </a:ext>
            </a:extLst>
          </p:cNvPr>
          <p:cNvSpPr txBox="1"/>
          <p:nvPr/>
        </p:nvSpPr>
        <p:spPr>
          <a:xfrm>
            <a:off x="85725" y="2128743"/>
            <a:ext cx="6958014" cy="3788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00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6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100" dirty="0">
                <a:solidFill>
                  <a:srgbClr val="000000"/>
                </a:solidFill>
              </a:rPr>
              <a:t>Let’s add some variations!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100" dirty="0">
                <a:solidFill>
                  <a:srgbClr val="000000"/>
                </a:solidFill>
              </a:rPr>
              <a:t>Now that same lunch for…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6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6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00" dirty="0">
                <a:solidFill>
                  <a:srgbClr val="000000"/>
                </a:solidFill>
              </a:rPr>
              <a:t> </a:t>
            </a:r>
          </a:p>
          <a:p>
            <a:pPr marL="285750" lvl="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100" dirty="0">
                <a:solidFill>
                  <a:srgbClr val="000000"/>
                </a:solidFill>
              </a:rPr>
              <a:t>Your boss and two colleagues from another university</a:t>
            </a:r>
          </a:p>
          <a:p>
            <a:pPr marL="285750" lvl="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100" dirty="0">
                <a:solidFill>
                  <a:srgbClr val="000000"/>
                </a:solidFill>
              </a:rPr>
              <a:t>For your students</a:t>
            </a:r>
          </a:p>
          <a:p>
            <a:pPr marL="285750" lvl="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100" dirty="0">
                <a:solidFill>
                  <a:srgbClr val="000000"/>
                </a:solidFill>
              </a:rPr>
              <a:t>For people who were your childhood </a:t>
            </a:r>
            <a:r>
              <a:rPr lang="en-US" sz="3100" dirty="0" err="1">
                <a:solidFill>
                  <a:srgbClr val="000000"/>
                </a:solidFill>
              </a:rPr>
              <a:t>neighbours</a:t>
            </a:r>
            <a:r>
              <a:rPr lang="en-US" sz="31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6115BA-B009-AE45-B53D-8A08A918DF97}"/>
              </a:ext>
            </a:extLst>
          </p:cNvPr>
          <p:cNvSpPr txBox="1"/>
          <p:nvPr/>
        </p:nvSpPr>
        <p:spPr>
          <a:xfrm>
            <a:off x="4155796" y="6570336"/>
            <a:ext cx="268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4"/>
              </a:rPr>
              <a:t>Image CC BY-NC-ND by Omar </a:t>
            </a:r>
            <a:r>
              <a:rPr lang="en-US" sz="1200" dirty="0" err="1">
                <a:hlinkClick r:id="rId4"/>
              </a:rPr>
              <a:t>Chatriwala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2E440F-9716-D345-899A-BF039FDA08C7}"/>
              </a:ext>
            </a:extLst>
          </p:cNvPr>
          <p:cNvSpPr txBox="1"/>
          <p:nvPr/>
        </p:nvSpPr>
        <p:spPr>
          <a:xfrm>
            <a:off x="653206" y="1112177"/>
            <a:ext cx="5508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Describe a typical work-day lunch during lockdown.</a:t>
            </a:r>
          </a:p>
        </p:txBody>
      </p:sp>
    </p:spTree>
    <p:extLst>
      <p:ext uri="{BB962C8B-B14F-4D97-AF65-F5344CB8AC3E}">
        <p14:creationId xmlns:p14="http://schemas.microsoft.com/office/powerpoint/2010/main" val="228127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9EB04E-9E7B-AE42-9529-BB39133AA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3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 descr="Graphical user interface, text, application&#10;&#10;Description automatically generated with medium confidence">
            <a:extLst>
              <a:ext uri="{FF2B5EF4-FFF2-40B4-BE49-F238E27FC236}">
                <a16:creationId xmlns:a16="http://schemas.microsoft.com/office/drawing/2014/main" id="{D3B63307-D245-B24E-9FB2-E405EC167C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9992" y="1675227"/>
            <a:ext cx="8252015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99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37DF81-C9EE-2748-B79E-D8BEEA91D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 book basic cost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18E104EE-266C-6840-BDB9-62E0EB305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6621" y="492573"/>
            <a:ext cx="3307946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29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ED32A8-5700-3948-9B9E-3A38B3C05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Pricing (Ingram Spark)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13FF1E1E-575B-404C-B104-59EF9F0208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67" y="2072991"/>
            <a:ext cx="10905066" cy="359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32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imeline&#10;&#10;Description automatically generated">
            <a:extLst>
              <a:ext uri="{FF2B5EF4-FFF2-40B4-BE49-F238E27FC236}">
                <a16:creationId xmlns:a16="http://schemas.microsoft.com/office/drawing/2014/main" id="{8A57565D-1323-0041-BE0B-4EC12646F4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036" y="0"/>
            <a:ext cx="10912078" cy="872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84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88333BA-AE6E-427A-9B16-A39C8073F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F2199A-D64A-BF4B-9033-0B852FF94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41179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ACX requirements for audio files: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3D73C-E57A-2D48-B54A-5EEDB91F1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565" y="1843404"/>
            <a:ext cx="11548871" cy="3871762"/>
          </a:xfrm>
        </p:spPr>
        <p:txBody>
          <a:bodyPr>
            <a:noAutofit/>
          </a:bodyPr>
          <a:lstStyle/>
          <a:p>
            <a:r>
              <a:rPr lang="en-GB" sz="3300" i="1" dirty="0"/>
              <a:t>Contain only one chapter/section per file, with the section header read aloud</a:t>
            </a:r>
          </a:p>
          <a:p>
            <a:r>
              <a:rPr lang="en-GB" sz="3300" i="1" dirty="0"/>
              <a:t>Running time no longer than 120 minutes</a:t>
            </a:r>
          </a:p>
          <a:p>
            <a:r>
              <a:rPr lang="en-GB" sz="3300" i="1" dirty="0"/>
              <a:t>Have room tone at the beginning and end and be free of extraneous sounds</a:t>
            </a:r>
          </a:p>
          <a:p>
            <a:r>
              <a:rPr lang="en-GB" sz="3300" i="1" dirty="0"/>
              <a:t>Measure between -23dB and -18dB RMS and have -3dB peak values and a maximum -60dB noise floor</a:t>
            </a:r>
          </a:p>
          <a:p>
            <a:r>
              <a:rPr lang="en-GB" sz="3300" i="1" dirty="0"/>
              <a:t>Be a 192kbps or higher MP3, Constant Bit Rate (CBR) at 44.1 kHz</a:t>
            </a:r>
          </a:p>
          <a:p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3018577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2284</TotalTime>
  <Words>315</Words>
  <Application>Microsoft Macintosh PowerPoint</Application>
  <PresentationFormat>Widescreen</PresentationFormat>
  <Paragraphs>42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Yes I Can  From Ideas to Print</vt:lpstr>
      <vt:lpstr>TASK: Notice your Patterns</vt:lpstr>
      <vt:lpstr>ACTIVITY: </vt:lpstr>
      <vt:lpstr>Make your lunch and eat it!</vt:lpstr>
      <vt:lpstr>PowerPoint Presentation</vt:lpstr>
      <vt:lpstr>Per book basic cost</vt:lpstr>
      <vt:lpstr>Pricing (Ingram Spark)</vt:lpstr>
      <vt:lpstr>PowerPoint Presentation</vt:lpstr>
      <vt:lpstr>ACX requirements for audio files:</vt:lpstr>
      <vt:lpstr>PowerPoint Presentation</vt:lpstr>
      <vt:lpstr>Credits… </vt:lpstr>
      <vt:lpstr>PowerPoint Presentation</vt:lpstr>
      <vt:lpstr>Thank you!  Please feel free to contact me: l.Ritchie@chi.ac.uk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Ritchie</dc:creator>
  <cp:lastModifiedBy>Laura Ritchie</cp:lastModifiedBy>
  <cp:revision>26</cp:revision>
  <dcterms:created xsi:type="dcterms:W3CDTF">2021-04-20T07:38:49Z</dcterms:created>
  <dcterms:modified xsi:type="dcterms:W3CDTF">2021-04-21T21:43:26Z</dcterms:modified>
</cp:coreProperties>
</file>